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56" r:id="rId7"/>
    <p:sldId id="257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9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5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5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5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9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8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E4341-B352-4CB1-BB0C-4B3E81A471C9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6C59-1F50-4B3F-8E54-C69DEEC5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5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://en.wikipedia.org/wiki/X-ray" TargetMode="External"/><Relationship Id="rId4" Type="http://schemas.openxmlformats.org/officeDocument/2006/relationships/hyperlink" Target="http://en.wikipedia.org/wiki/Radiograph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E- Learning</a:t>
            </a:r>
            <a:endParaRPr lang="ar-IQ" sz="4800" b="1" dirty="0">
              <a:solidFill>
                <a:srgbClr val="0070C0"/>
              </a:solidFill>
              <a:latin typeface="Aharoni" pitchFamily="2" charset="-79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931765"/>
            <a:ext cx="9144000" cy="4296040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36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Electronically-mediated teaching </a:t>
            </a:r>
            <a:endParaRPr lang="en-US" sz="3600" dirty="0">
              <a:latin typeface="Andalus" pitchFamily="18" charset="-78"/>
              <a:cs typeface="Andalus" pitchFamily="18" charset="-78"/>
            </a:endParaRPr>
          </a:p>
          <a:p>
            <a:pPr algn="l" rtl="0">
              <a:buNone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mean teaching and learning that is facilitated via 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  <a:p>
            <a:pPr algn="l" rtl="0">
              <a:buNone/>
            </a:pPr>
            <a:r>
              <a:rPr lang="en-US" sz="3600" dirty="0">
                <a:latin typeface="Andalus" pitchFamily="18" charset="-78"/>
                <a:cs typeface="Andalus" pitchFamily="18" charset="-78"/>
              </a:rPr>
              <a:t> information and communications technology (ICT), both inside and outside the classroom.</a:t>
            </a:r>
            <a:r>
              <a:rPr lang="en-US" sz="3600" dirty="0"/>
              <a:t> </a:t>
            </a:r>
          </a:p>
          <a:p>
            <a:pPr algn="l" rtl="0">
              <a:buNone/>
            </a:pPr>
            <a:endParaRPr lang="en-US" sz="3600" dirty="0">
              <a:latin typeface="Andalus" pitchFamily="18" charset="-78"/>
              <a:cs typeface="Andalus" pitchFamily="18" charset="-78"/>
            </a:endParaRPr>
          </a:p>
          <a:p>
            <a:pPr algn="l" rtl="0">
              <a:buNone/>
            </a:pPr>
            <a:endParaRPr lang="en-US" sz="3600" dirty="0">
              <a:latin typeface="Andalus" pitchFamily="18" charset="-78"/>
              <a:cs typeface="Andalus" pitchFamily="18" charset="-78"/>
            </a:endParaRPr>
          </a:p>
          <a:p>
            <a:pPr algn="l" rtl="0">
              <a:buNone/>
            </a:pPr>
            <a:r>
              <a:rPr lang="en-US" sz="3600" dirty="0">
                <a:latin typeface="Andalus" pitchFamily="18" charset="-78"/>
                <a:cs typeface="Andalus" pitchFamily="18" charset="-78"/>
              </a:rPr>
              <a:t> </a:t>
            </a:r>
            <a:endParaRPr lang="ar-IQ" sz="36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78"/>
    </mc:Choice>
    <mc:Fallback>
      <p:transition spd="slow" advTm="5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64972" y="1825625"/>
            <a:ext cx="10488827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Hepatomegally</a:t>
            </a:r>
            <a:r>
              <a:rPr lang="en-US" sz="3600" b="1" dirty="0"/>
              <a:t>  is a term describing</a:t>
            </a:r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inflammation of the liver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enlargement of the liver 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an abnormally small liver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a liver with an abnormal shape</a:t>
            </a:r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a liver cirrhosis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6"/>
    </mc:Choice>
    <mc:Fallback>
      <p:transition spd="slow" advTm="2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90832" y="1825625"/>
            <a:ext cx="10562968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3. Bradycardia  is a term for</a:t>
            </a:r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slow breathing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Slow heart rate 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rapid breathing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low blood pressure</a:t>
            </a:r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normal heart rate </a:t>
            </a:r>
          </a:p>
          <a:p>
            <a:endParaRPr lang="en-US" sz="36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6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9"/>
    </mc:Choice>
    <mc:Fallback>
      <p:transition spd="slow" advTm="1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4.  An inflammatory disease of the outer layer of the heart is termed</a:t>
            </a:r>
            <a:r>
              <a:rPr lang="ar-SA" sz="3600" b="1" dirty="0"/>
              <a:t>*</a:t>
            </a:r>
            <a:endParaRPr lang="en-US" sz="3600" b="1" dirty="0"/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myocarditis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endocarditis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cardiomyopathy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pericarditis</a:t>
            </a:r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angina pectoris</a:t>
            </a:r>
          </a:p>
          <a:p>
            <a:endParaRPr lang="en-US" sz="36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2"/>
    </mc:Choice>
    <mc:Fallback>
      <p:transition spd="slow" advTm="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90832" y="1825625"/>
            <a:ext cx="105629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5. A </a:t>
            </a:r>
            <a:r>
              <a:rPr lang="en-US" sz="3600" b="1" dirty="0"/>
              <a:t>infection of the membranes surrounding the brain  is termed</a:t>
            </a:r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meningioma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meningitis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brain atrophy 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 err="1"/>
              <a:t>meningomyelocele</a:t>
            </a:r>
            <a:endParaRPr lang="en-US" sz="3600" b="1" dirty="0"/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myeloma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"/>
    </mc:Choice>
    <mc:Fallback>
      <p:transition spd="slow" advTm="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40258" y="1825625"/>
            <a:ext cx="105135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6. Renal </a:t>
            </a:r>
            <a:r>
              <a:rPr lang="en-US" sz="3600" b="1" dirty="0"/>
              <a:t>failure  is  define  as</a:t>
            </a:r>
            <a:r>
              <a:rPr lang="ar-SA" sz="3600" b="1" dirty="0"/>
              <a:t>         </a:t>
            </a:r>
            <a:endParaRPr lang="en-US" sz="3600" b="1" dirty="0"/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blood in the urine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blood in semen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a tumor of the urinary bladder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a kidney stone</a:t>
            </a:r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High metabolic waste in blood as urea </a:t>
            </a:r>
          </a:p>
          <a:p>
            <a:endParaRPr lang="en-US" sz="36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4"/>
    </mc:Choice>
    <mc:Fallback>
      <p:transition spd="slow" advTm="2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40258" y="1825625"/>
            <a:ext cx="10513541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7</a:t>
            </a:r>
            <a:r>
              <a:rPr lang="ar-SA" sz="3600" b="1" dirty="0" smtClean="0"/>
              <a:t>.</a:t>
            </a:r>
            <a:r>
              <a:rPr lang="ar-SA" sz="3600" b="1" dirty="0"/>
              <a:t>	</a:t>
            </a:r>
            <a:r>
              <a:rPr lang="en-US" sz="3600" b="1" dirty="0" err="1"/>
              <a:t>Primigravida</a:t>
            </a:r>
            <a:r>
              <a:rPr lang="en-US" sz="3600" b="1" dirty="0"/>
              <a:t>  is the term of</a:t>
            </a:r>
            <a:r>
              <a:rPr lang="ar-SA" sz="3600" b="1" dirty="0"/>
              <a:t> :</a:t>
            </a:r>
            <a:endParaRPr lang="en-US" sz="3600" b="1" dirty="0"/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Multiple pregnancy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First pregnancy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No </a:t>
            </a:r>
            <a:r>
              <a:rPr lang="en-US" sz="3600" b="1" dirty="0" err="1"/>
              <a:t>chiledren</a:t>
            </a:r>
            <a:endParaRPr lang="en-US" sz="3600" b="1" dirty="0"/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Ectopic pregnancy</a:t>
            </a:r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Uterus fibroid</a:t>
            </a:r>
          </a:p>
          <a:p>
            <a:endParaRPr lang="en-US" sz="36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0"/>
    </mc:Choice>
    <mc:Fallback>
      <p:transition spd="slow" advTm="1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8. Constipation </a:t>
            </a:r>
            <a:r>
              <a:rPr lang="en-US" sz="3600" b="1" dirty="0"/>
              <a:t>is a term describing</a:t>
            </a:r>
            <a:r>
              <a:rPr lang="ar-SA" sz="3600" b="1" dirty="0"/>
              <a:t> : </a:t>
            </a:r>
            <a:endParaRPr lang="en-US" sz="3600" b="1" dirty="0"/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blood with stool</a:t>
            </a:r>
          </a:p>
          <a:p>
            <a:r>
              <a:rPr lang="en-US" sz="3600" b="1" dirty="0"/>
              <a:t>b)   </a:t>
            </a:r>
            <a:r>
              <a:rPr lang="en-US" sz="3600" b="1" dirty="0" smtClean="0"/>
              <a:t>Infrequent </a:t>
            </a:r>
            <a:r>
              <a:rPr lang="en-US" sz="3600" b="1" dirty="0"/>
              <a:t>and hard stool  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Frequent and watery stool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passing gas (</a:t>
            </a:r>
            <a:r>
              <a:rPr lang="en-US" sz="3600" b="1" dirty="0" smtClean="0"/>
              <a:t>flatulence)</a:t>
            </a:r>
          </a:p>
          <a:p>
            <a:r>
              <a:rPr lang="en-US" sz="3600" b="1" dirty="0" smtClean="0"/>
              <a:t> e</a:t>
            </a:r>
            <a:r>
              <a:rPr lang="en-US" sz="3600" b="1" dirty="0"/>
              <a:t>)</a:t>
            </a:r>
            <a:r>
              <a:rPr lang="ar-SA" sz="3600" b="1" dirty="0"/>
              <a:t>	</a:t>
            </a:r>
            <a:r>
              <a:rPr lang="en-US" sz="3600" b="1" dirty="0"/>
              <a:t>Malnutrition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4"/>
    </mc:Choice>
    <mc:Fallback>
      <p:transition spd="slow" advTm="1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97708" y="365125"/>
            <a:ext cx="11813060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Q2 </a:t>
            </a:r>
            <a:r>
              <a:rPr lang="ar-SA" sz="3600" b="1" dirty="0"/>
              <a:t>:</a:t>
            </a:r>
            <a:r>
              <a:rPr lang="en-US" sz="3600" b="1" dirty="0"/>
              <a:t> Cross match question </a:t>
            </a:r>
            <a:br>
              <a:rPr lang="en-US" sz="3600" b="1" dirty="0"/>
            </a:br>
            <a:r>
              <a:rPr lang="en-US" sz="3600" b="1" dirty="0" smtClean="0"/>
              <a:t>A. Match </a:t>
            </a:r>
            <a:r>
              <a:rPr lang="en-US" sz="3600" b="1" dirty="0"/>
              <a:t>each of the following medical terms (numbered) with the corresponding mean ( letters</a:t>
            </a:r>
            <a:r>
              <a:rPr lang="ar-SA" sz="3600" b="1" dirty="0"/>
              <a:t>(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44843" y="1825624"/>
            <a:ext cx="5574957" cy="5032375"/>
          </a:xfrm>
        </p:spPr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Treatment</a:t>
            </a:r>
            <a:r>
              <a:rPr lang="ar-SA" b="1" dirty="0"/>
              <a:t>   </a:t>
            </a:r>
            <a:r>
              <a:rPr lang="en-US" b="1" dirty="0"/>
              <a:t>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Tumor                                  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Rhinoplasty                           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Endoscopy                 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err="1"/>
              <a:t>Osteomalacia</a:t>
            </a:r>
            <a:r>
              <a:rPr lang="en-US" b="1" dirty="0"/>
              <a:t>                        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Cardiologist                            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Nephrologist                                      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Echocardiography                                </a:t>
            </a:r>
            <a:endParaRPr lang="en-US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Myocardial </a:t>
            </a:r>
            <a:r>
              <a:rPr lang="en-US" b="1" dirty="0"/>
              <a:t>infarction </a:t>
            </a:r>
            <a:endParaRPr lang="en-US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Dermatologist </a:t>
            </a:r>
            <a:endParaRPr lang="en-US" b="1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30096" y="1690688"/>
            <a:ext cx="6161903" cy="5167311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A) Physician specialized in heart </a:t>
            </a:r>
            <a:r>
              <a:rPr lang="en-US" b="1" dirty="0" smtClean="0"/>
              <a:t>diseases                                        </a:t>
            </a:r>
            <a:r>
              <a:rPr lang="en-US" b="1" dirty="0"/>
              <a:t>B) </a:t>
            </a:r>
            <a:r>
              <a:rPr lang="en-US" b="1" dirty="0" err="1"/>
              <a:t>obstraction</a:t>
            </a:r>
            <a:r>
              <a:rPr lang="en-US" b="1" dirty="0"/>
              <a:t> of coronary </a:t>
            </a:r>
            <a:r>
              <a:rPr lang="en-US" b="1" dirty="0" err="1"/>
              <a:t>artey</a:t>
            </a:r>
            <a:r>
              <a:rPr lang="en-US" b="1" dirty="0"/>
              <a:t> </a:t>
            </a:r>
            <a:endParaRPr lang="en-US" b="1" dirty="0" smtClean="0"/>
          </a:p>
          <a:p>
            <a:pPr marL="0" lv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C)  Physician specialized in skin disease</a:t>
            </a:r>
          </a:p>
          <a:p>
            <a:pPr marL="0" lvl="0" indent="0">
              <a:buNone/>
            </a:pPr>
            <a:r>
              <a:rPr lang="en-US" b="1" dirty="0" smtClean="0"/>
              <a:t> D</a:t>
            </a:r>
            <a:r>
              <a:rPr lang="en-US" b="1" dirty="0"/>
              <a:t>) Ultra sound image of the heart     </a:t>
            </a:r>
            <a:r>
              <a:rPr lang="ar-SA" b="1" dirty="0"/>
              <a:t>  </a:t>
            </a:r>
            <a:endParaRPr lang="en-US" b="1" dirty="0"/>
          </a:p>
          <a:p>
            <a:pPr marL="0" lvl="0" indent="0">
              <a:buNone/>
            </a:pPr>
            <a:r>
              <a:rPr lang="en-US" b="1" dirty="0" smtClean="0"/>
              <a:t>  </a:t>
            </a:r>
            <a:r>
              <a:rPr lang="en-US" b="1" dirty="0"/>
              <a:t>E) </a:t>
            </a:r>
            <a:r>
              <a:rPr lang="en-US" b="1" dirty="0" err="1" smtClean="0"/>
              <a:t>Lympho</a:t>
            </a:r>
            <a:endParaRPr lang="en-US" b="1" dirty="0" smtClean="0"/>
          </a:p>
          <a:p>
            <a:pPr marL="0" lv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F) Surgical repair </a:t>
            </a:r>
            <a:endParaRPr lang="en-US" b="1" dirty="0" smtClean="0"/>
          </a:p>
          <a:p>
            <a:pPr marL="0" lv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G) Instrument for </a:t>
            </a:r>
            <a:r>
              <a:rPr lang="en-US" b="1" dirty="0" smtClean="0"/>
              <a:t>viewing</a:t>
            </a:r>
          </a:p>
          <a:p>
            <a:pPr marL="0" lvl="0" indent="0">
              <a:buNone/>
            </a:pPr>
            <a:r>
              <a:rPr lang="en-US" b="1" dirty="0" smtClean="0"/>
              <a:t>H</a:t>
            </a:r>
            <a:r>
              <a:rPr lang="en-US" b="1" dirty="0"/>
              <a:t>) </a:t>
            </a:r>
            <a:r>
              <a:rPr lang="en-US" b="1" dirty="0" smtClean="0"/>
              <a:t>bone softening</a:t>
            </a:r>
          </a:p>
          <a:p>
            <a:pPr marL="0" lvl="0" indent="0">
              <a:buNone/>
            </a:pPr>
            <a:r>
              <a:rPr lang="en-US" b="1" dirty="0" smtClean="0"/>
              <a:t>I</a:t>
            </a:r>
            <a:r>
              <a:rPr lang="en-US" b="1" dirty="0"/>
              <a:t>) therapy</a:t>
            </a:r>
          </a:p>
          <a:p>
            <a:pPr marL="0" indent="0">
              <a:buNone/>
            </a:pPr>
            <a:r>
              <a:rPr lang="en-US" b="1" dirty="0"/>
              <a:t>J) Physician specialized in urinary system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0"/>
    </mc:Choice>
    <mc:Fallback>
      <p:transition spd="slow" advTm="4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991544" y="134076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Telemedicine</a:t>
            </a:r>
            <a:r>
              <a:rPr lang="en-US" dirty="0" smtClean="0"/>
              <a:t/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04086" y="2996952"/>
            <a:ext cx="8863914" cy="264184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Telemedicine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/>
              <a:t>is the use of telecommunication and information technologies in order to provide clinical health care at </a:t>
            </a:r>
            <a:r>
              <a:rPr lang="en-US" sz="4000" b="1" u="sng" dirty="0" smtClean="0">
                <a:solidFill>
                  <a:srgbClr val="002060"/>
                </a:solidFill>
              </a:rPr>
              <a:t>a distance.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6"/>
    </mc:Choice>
    <mc:Fallback>
      <p:transition spd="slow" advTm="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Tele-health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0130" y="1600201"/>
            <a:ext cx="1024787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the practice of   healthcare    delivery    using telecommunications    technology </a:t>
            </a:r>
          </a:p>
          <a:p>
            <a:pPr marL="0" indent="0">
              <a:buNone/>
            </a:pPr>
            <a:r>
              <a:rPr lang="en-US" sz="3600" b="1" dirty="0" smtClean="0"/>
              <a:t>Benefit could include 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diagnosis, consultation, treatment,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education, dissemination of public health alerts and/or emergency updates”.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4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72"/>
    </mc:Choice>
    <mc:Fallback>
      <p:transition spd="slow" advTm="4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981200" y="2749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Types of Telemedicine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780882"/>
            <a:ext cx="12191999" cy="605240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FF0000"/>
                </a:solidFill>
              </a:rPr>
              <a:t>Telemonitoring</a:t>
            </a:r>
            <a:r>
              <a:rPr lang="en-US" sz="3200" b="1" dirty="0" smtClean="0">
                <a:solidFill>
                  <a:srgbClr val="FF0000"/>
                </a:solidFill>
              </a:rPr>
              <a:t>  as in ICU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     </a:t>
            </a:r>
            <a:r>
              <a:rPr lang="en-US" sz="3200" dirty="0" smtClean="0"/>
              <a:t>Blood pr. , sugar , pulse and rhythms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2. </a:t>
            </a:r>
            <a:r>
              <a:rPr lang="en-US" sz="3200" b="1" dirty="0" smtClean="0">
                <a:solidFill>
                  <a:srgbClr val="C00000"/>
                </a:solidFill>
              </a:rPr>
              <a:t>Telecardiology: 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/>
              <a:t>can be transmitted using telephone and wireless.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>
                <a:solidFill>
                  <a:srgbClr val="0070C0"/>
                </a:solidFill>
              </a:rPr>
              <a:t>electrocardiographs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>
                <a:solidFill>
                  <a:srgbClr val="0070C0"/>
                </a:solidFill>
              </a:rPr>
              <a:t>pacemakers</a:t>
            </a:r>
            <a:endParaRPr lang="en-US" sz="32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b="1" dirty="0">
                <a:solidFill>
                  <a:srgbClr val="0070C0"/>
                </a:solidFill>
              </a:rPr>
              <a:t>arrhythmia</a:t>
            </a:r>
            <a:r>
              <a:rPr lang="en-US" sz="3200" dirty="0">
                <a:solidFill>
                  <a:srgbClr val="0070C0"/>
                </a:solidFill>
              </a:rPr>
              <a:t> 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>
                <a:solidFill>
                  <a:srgbClr val="0070C0"/>
                </a:solidFill>
              </a:rPr>
              <a:t>electronic stethoscopes</a:t>
            </a:r>
            <a:endParaRPr lang="en-US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dirty="0" smtClean="0"/>
          </a:p>
          <a:p>
            <a:pPr algn="l" rtl="0">
              <a:buNone/>
            </a:pPr>
            <a:endParaRPr lang="ar-IQ" sz="3200" dirty="0" smtClean="0"/>
          </a:p>
          <a:p>
            <a:pPr algn="l" rtl="0">
              <a:buNone/>
            </a:pPr>
            <a:endParaRPr lang="en-US" sz="3200" dirty="0" smtClean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6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6"/>
    </mc:Choice>
    <mc:Fallback>
      <p:transition spd="slow" advTm="4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10962"/>
            <a:ext cx="11353800" cy="4966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3. </a:t>
            </a:r>
            <a:r>
              <a:rPr lang="en-US" sz="3200" b="1" dirty="0" smtClean="0">
                <a:solidFill>
                  <a:srgbClr val="0000CC"/>
                </a:solidFill>
              </a:rPr>
              <a:t>Teleradiology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is the ability to send </a:t>
            </a:r>
            <a:r>
              <a:rPr lang="en-US" sz="3600" dirty="0" smtClean="0">
                <a:hlinkClick r:id="rId4" tooltip="Radiography"/>
              </a:rPr>
              <a:t>radiographic</a:t>
            </a:r>
            <a:r>
              <a:rPr lang="en-US" sz="3600" dirty="0" smtClean="0"/>
              <a:t> images (</a:t>
            </a:r>
            <a:r>
              <a:rPr lang="en-US" sz="3600" dirty="0" smtClean="0">
                <a:hlinkClick r:id="rId5" tooltip="X-ray"/>
              </a:rPr>
              <a:t>x-rays</a:t>
            </a:r>
            <a:r>
              <a:rPr lang="en-US" sz="3600" dirty="0" smtClean="0"/>
              <a:t>, CT, MR,US...) from one location to another.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4. </a:t>
            </a:r>
            <a:r>
              <a:rPr lang="en-US" sz="3200" b="1" dirty="0" err="1" smtClean="0">
                <a:solidFill>
                  <a:srgbClr val="0000CC"/>
                </a:solidFill>
              </a:rPr>
              <a:t>Telerehabilitation</a:t>
            </a:r>
            <a:r>
              <a:rPr lang="en-US" sz="3200" b="1" dirty="0" smtClean="0">
                <a:solidFill>
                  <a:srgbClr val="0000CC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3200" b="1" dirty="0" smtClean="0"/>
              <a:t>    </a:t>
            </a:r>
            <a:r>
              <a:rPr lang="en-US" sz="3200" b="1" dirty="0" err="1" smtClean="0"/>
              <a:t>Telerehabilitation</a:t>
            </a:r>
            <a:r>
              <a:rPr lang="en-US" sz="3200" b="1" dirty="0" smtClean="0"/>
              <a:t> can deliver therapy to people who cannot travel to a clinic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r>
              <a:rPr lang="en-US" sz="3200" b="1" dirty="0" smtClean="0">
                <a:solidFill>
                  <a:srgbClr val="0000CC"/>
                </a:solidFill>
              </a:rPr>
              <a:t>.  </a:t>
            </a:r>
            <a:r>
              <a:rPr lang="en-US" sz="3200" b="1" dirty="0" err="1" smtClean="0">
                <a:solidFill>
                  <a:srgbClr val="0000CC"/>
                </a:solidFill>
              </a:rPr>
              <a:t>Teletrauma</a:t>
            </a:r>
            <a:r>
              <a:rPr lang="en-US" sz="3200" b="1" dirty="0" smtClean="0">
                <a:solidFill>
                  <a:srgbClr val="0000CC"/>
                </a:solidFill>
              </a:rPr>
              <a:t>  and </a:t>
            </a:r>
            <a:r>
              <a:rPr lang="en-US" sz="3200" b="1" dirty="0" err="1" smtClean="0">
                <a:solidFill>
                  <a:srgbClr val="0000CC"/>
                </a:solidFill>
              </a:rPr>
              <a:t>telesurgery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 b="1" dirty="0" smtClean="0"/>
              <a:t>provide clinical assessments and determine whether those injured must be evacuated for necessary care. </a:t>
            </a:r>
          </a:p>
          <a:p>
            <a:endParaRPr lang="en-US" sz="32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7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01"/>
    </mc:Choice>
    <mc:Fallback>
      <p:transition spd="slow" advTm="64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b="1" u="sng" dirty="0" smtClean="0"/>
              <a:t>Terminology </a:t>
            </a:r>
            <a:endParaRPr lang="en-US" b="1" u="sng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07524" y="3830595"/>
            <a:ext cx="9152238" cy="1723767"/>
          </a:xfrm>
        </p:spPr>
        <p:txBody>
          <a:bodyPr>
            <a:normAutofit/>
          </a:bodyPr>
          <a:lstStyle/>
          <a:p>
            <a:r>
              <a:rPr lang="ar-IQ" sz="3600" b="1" dirty="0" smtClean="0">
                <a:solidFill>
                  <a:srgbClr val="0000CC"/>
                </a:solidFill>
              </a:rPr>
              <a:t>أمثلة على الأسئلة </a:t>
            </a:r>
            <a:r>
              <a:rPr lang="ar-IQ" sz="3600" b="1" dirty="0" err="1" smtClean="0">
                <a:solidFill>
                  <a:srgbClr val="0000CC"/>
                </a:solidFill>
              </a:rPr>
              <a:t>الامتحانية</a:t>
            </a:r>
            <a:endParaRPr lang="ar-IQ" sz="3600" b="1" dirty="0" smtClean="0">
              <a:solidFill>
                <a:srgbClr val="0000CC"/>
              </a:solidFill>
            </a:endParaRPr>
          </a:p>
          <a:p>
            <a:r>
              <a:rPr lang="ar-IQ" sz="3600" b="1" dirty="0" smtClean="0">
                <a:solidFill>
                  <a:srgbClr val="0000CC"/>
                </a:solidFill>
              </a:rPr>
              <a:t>دكتور علاء خطار </a:t>
            </a:r>
            <a:endParaRPr lang="en-US" sz="3600" b="1" dirty="0">
              <a:solidFill>
                <a:srgbClr val="0000CC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4"/>
    </mc:Choice>
    <mc:Fallback>
      <p:transition spd="slow" advTm="9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Q1:  Write shortly on the following terms with examples?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40259" y="1825625"/>
            <a:ext cx="10513540" cy="435133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4000" b="1" dirty="0" smtClean="0">
                <a:solidFill>
                  <a:srgbClr val="0000CC"/>
                </a:solidFill>
              </a:rPr>
              <a:t>Suffix </a:t>
            </a:r>
            <a:endParaRPr lang="en-US" sz="4000" b="1" dirty="0">
              <a:solidFill>
                <a:srgbClr val="0000CC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>
                <a:solidFill>
                  <a:srgbClr val="0000CC"/>
                </a:solidFill>
              </a:rPr>
              <a:t>carcinogen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000" b="1" smtClean="0">
                <a:solidFill>
                  <a:srgbClr val="0000CC"/>
                </a:solidFill>
              </a:rPr>
              <a:t>Telemedicine</a:t>
            </a:r>
            <a:endParaRPr lang="en-US" sz="4000" b="1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4000" b="1" dirty="0">
              <a:solidFill>
                <a:srgbClr val="0000CC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7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4"/>
    </mc:Choice>
    <mc:Fallback>
      <p:transition spd="slow" advTm="1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172995"/>
            <a:ext cx="12192000" cy="151769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 are the  singular medical term for each of the following pleura: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47135" y="1433384"/>
            <a:ext cx="11106665" cy="4743579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b="1" dirty="0" smtClean="0"/>
              <a:t>Muscles </a:t>
            </a:r>
            <a:endParaRPr lang="en-US" sz="3200" b="1" dirty="0"/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/>
              <a:t>Women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/>
              <a:t>Bacilli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/>
              <a:t>Diverticula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/>
              <a:t>Psychoses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/>
              <a:t>mastectomies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/>
              <a:t>Capillaries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b="1" dirty="0" smtClean="0"/>
              <a:t>Arteries  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4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1"/>
    </mc:Choice>
    <mc:Fallback>
      <p:transition spd="slow" advTm="10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r>
              <a:rPr lang="en-US" sz="3600" b="1" dirty="0"/>
              <a:t> </a:t>
            </a:r>
            <a:br>
              <a:rPr lang="en-US" sz="3600" b="1" dirty="0"/>
            </a:br>
            <a:r>
              <a:rPr lang="en-US" sz="3600" b="1" dirty="0"/>
              <a:t>Q3:  Select ONE best answer for each of the following question</a:t>
            </a:r>
            <a:r>
              <a:rPr lang="ar-SA" sz="3600" b="1" dirty="0"/>
              <a:t>:</a:t>
            </a:r>
            <a:endParaRPr lang="en-US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40258" y="1825625"/>
            <a:ext cx="105135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1. An </a:t>
            </a:r>
            <a:r>
              <a:rPr lang="en-US" sz="3600" b="1" dirty="0"/>
              <a:t>appendectomy  describes</a:t>
            </a:r>
          </a:p>
          <a:p>
            <a:r>
              <a:rPr lang="en-US" sz="3600" b="1" dirty="0"/>
              <a:t>a)</a:t>
            </a:r>
            <a:r>
              <a:rPr lang="ar-SA" sz="3600" b="1" dirty="0"/>
              <a:t>	</a:t>
            </a:r>
            <a:r>
              <a:rPr lang="en-US" sz="3600" b="1" dirty="0"/>
              <a:t>removal of the stomach  </a:t>
            </a:r>
          </a:p>
          <a:p>
            <a:r>
              <a:rPr lang="en-US" sz="3600" b="1" dirty="0"/>
              <a:t>b)</a:t>
            </a:r>
            <a:r>
              <a:rPr lang="ar-SA" sz="3600" b="1" dirty="0"/>
              <a:t>	</a:t>
            </a:r>
            <a:r>
              <a:rPr lang="en-US" sz="3600" b="1" dirty="0"/>
              <a:t>a visual examination of the colon interior</a:t>
            </a:r>
          </a:p>
          <a:p>
            <a:r>
              <a:rPr lang="en-US" sz="3600" b="1" dirty="0"/>
              <a:t>c)</a:t>
            </a:r>
            <a:r>
              <a:rPr lang="ar-SA" sz="3600" b="1" dirty="0"/>
              <a:t>	</a:t>
            </a:r>
            <a:r>
              <a:rPr lang="en-US" sz="3600" b="1" dirty="0"/>
              <a:t>a permanent opening connecting colon and abdomen</a:t>
            </a:r>
          </a:p>
          <a:p>
            <a:r>
              <a:rPr lang="en-US" sz="3600" b="1" dirty="0"/>
              <a:t>d)</a:t>
            </a:r>
            <a:r>
              <a:rPr lang="ar-SA" sz="3600" b="1" dirty="0"/>
              <a:t>	</a:t>
            </a:r>
            <a:r>
              <a:rPr lang="en-US" sz="3600" b="1" dirty="0"/>
              <a:t>emergency laparotomy  </a:t>
            </a:r>
          </a:p>
          <a:p>
            <a:r>
              <a:rPr lang="en-US" sz="3600" b="1" dirty="0"/>
              <a:t>e)</a:t>
            </a:r>
            <a:r>
              <a:rPr lang="ar-SA" sz="3600" b="1" dirty="0"/>
              <a:t>	</a:t>
            </a:r>
            <a:r>
              <a:rPr lang="en-US" sz="3600" b="1" dirty="0"/>
              <a:t>CT scan of  the colon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8"/>
    </mc:Choice>
    <mc:Fallback>
      <p:transition spd="slow" advTm="5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373</Words>
  <Application>Microsoft Office PowerPoint</Application>
  <PresentationFormat>ملء الشاشة</PresentationFormat>
  <Paragraphs>117</Paragraphs>
  <Slides>17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Aharoni</vt:lpstr>
      <vt:lpstr>Andalus</vt:lpstr>
      <vt:lpstr>Arial</vt:lpstr>
      <vt:lpstr>Calibri</vt:lpstr>
      <vt:lpstr>Calibri Light</vt:lpstr>
      <vt:lpstr>Times New Roman</vt:lpstr>
      <vt:lpstr>نسق Office</vt:lpstr>
      <vt:lpstr>E- Learning</vt:lpstr>
      <vt:lpstr>Telemedicine </vt:lpstr>
      <vt:lpstr>Tele-health </vt:lpstr>
      <vt:lpstr>Types of Telemedicine</vt:lpstr>
      <vt:lpstr>عرض تقديمي في PowerPoint</vt:lpstr>
      <vt:lpstr>Terminology </vt:lpstr>
      <vt:lpstr>Q1:  Write shortly on the following terms with examples? </vt:lpstr>
      <vt:lpstr>What are the  singular medical term for each of the following pleura: </vt:lpstr>
      <vt:lpstr>  Q3:  Select ONE best answer for each of the following question: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Q2 : Cross match question  A. Match each of the following medical terms (numbered) with the corresponding mean ( letters( </vt:lpstr>
    </vt:vector>
  </TitlesOfParts>
  <Company>Microsoft (C)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Terminology</dc:title>
  <dc:creator>ali alaa</dc:creator>
  <cp:lastModifiedBy>ali alaa</cp:lastModifiedBy>
  <cp:revision>15</cp:revision>
  <dcterms:created xsi:type="dcterms:W3CDTF">2020-02-09T20:12:02Z</dcterms:created>
  <dcterms:modified xsi:type="dcterms:W3CDTF">2020-03-08T19:59:57Z</dcterms:modified>
</cp:coreProperties>
</file>